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handoutMasterIdLst>
    <p:handoutMasterId r:id="rId27"/>
  </p:handoutMasterIdLst>
  <p:sldIdLst>
    <p:sldId id="404" r:id="rId2"/>
    <p:sldId id="384" r:id="rId3"/>
    <p:sldId id="383" r:id="rId4"/>
    <p:sldId id="385" r:id="rId5"/>
    <p:sldId id="386" r:id="rId6"/>
    <p:sldId id="387" r:id="rId7"/>
    <p:sldId id="388" r:id="rId8"/>
    <p:sldId id="389" r:id="rId9"/>
    <p:sldId id="405" r:id="rId10"/>
    <p:sldId id="390" r:id="rId11"/>
    <p:sldId id="406" r:id="rId12"/>
    <p:sldId id="391" r:id="rId13"/>
    <p:sldId id="407" r:id="rId14"/>
    <p:sldId id="392" r:id="rId15"/>
    <p:sldId id="393" r:id="rId16"/>
    <p:sldId id="394" r:id="rId17"/>
    <p:sldId id="395" r:id="rId18"/>
    <p:sldId id="396" r:id="rId19"/>
    <p:sldId id="398" r:id="rId20"/>
    <p:sldId id="399" r:id="rId21"/>
    <p:sldId id="400" r:id="rId22"/>
    <p:sldId id="401" r:id="rId23"/>
    <p:sldId id="402" r:id="rId24"/>
    <p:sldId id="408" r:id="rId25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684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2.wmf"/><Relationship Id="rId7" Type="http://schemas.openxmlformats.org/officeDocument/2006/relationships/image" Target="../media/image15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5A40D38E-C452-44A4-9E22-DEF58B96346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0722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C499471A-4E32-42C3-9BE9-F93F905933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402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文本占位符 2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7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37330F-8DEE-4EA7-8D3D-B32013960A01}" type="slidenum">
              <a:rPr lang="zh-CN" altLang="en-US" smtClean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zh-CN" altLang="en-US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文本占位符 2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7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37330F-8DEE-4EA7-8D3D-B32013960A01}" type="slidenum">
              <a:rPr lang="zh-CN" altLang="en-US" smtClean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zh-CN" altLang="en-US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14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64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4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31450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32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7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9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2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8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4.wmf"/><Relationship Id="rId18" Type="http://schemas.openxmlformats.org/officeDocument/2006/relationships/oleObject" Target="../embeddings/oleObject12.bin"/><Relationship Id="rId3" Type="http://schemas.openxmlformats.org/officeDocument/2006/relationships/audio" Target="../media/audio1.wav"/><Relationship Id="rId7" Type="http://schemas.openxmlformats.org/officeDocument/2006/relationships/image" Target="../media/image9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3.wmf"/><Relationship Id="rId5" Type="http://schemas.openxmlformats.org/officeDocument/2006/relationships/image" Target="../media/image8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audio" Target="../media/audio2.wav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1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1.png"/><Relationship Id="rId4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11.png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1.wmf"/><Relationship Id="rId1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0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32.wmf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7.bin"/><Relationship Id="rId14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4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2.3.1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乘方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33116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643025"/>
              </p:ext>
            </p:extLst>
          </p:nvPr>
        </p:nvGraphicFramePr>
        <p:xfrm>
          <a:off x="2719646" y="4088982"/>
          <a:ext cx="2955118" cy="86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0" name="Equation" r:id="rId3" imgW="1726920" imgH="609480" progId="Equation.DSMT4">
                  <p:embed/>
                </p:oleObj>
              </mc:Choice>
              <mc:Fallback>
                <p:oleObj name="Equation" r:id="rId3" imgW="1726920" imgH="609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9646" y="4088982"/>
                        <a:ext cx="2955118" cy="86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921016"/>
              </p:ext>
            </p:extLst>
          </p:nvPr>
        </p:nvGraphicFramePr>
        <p:xfrm>
          <a:off x="2667291" y="2027382"/>
          <a:ext cx="3094164" cy="48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1" name="Equation" r:id="rId5" imgW="2095200" imgH="317160" progId="Equation.DSMT4">
                  <p:embed/>
                </p:oleObj>
              </mc:Choice>
              <mc:Fallback>
                <p:oleObj name="Equation" r:id="rId5" imgW="2095200" imgH="317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291" y="2027382"/>
                        <a:ext cx="3094164" cy="482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805735"/>
              </p:ext>
            </p:extLst>
          </p:nvPr>
        </p:nvGraphicFramePr>
        <p:xfrm>
          <a:off x="7919256" y="1753241"/>
          <a:ext cx="3557654" cy="95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2" name="Equation" r:id="rId7" imgW="1930320" imgH="609480" progId="Equation.DSMT4">
                  <p:embed/>
                </p:oleObj>
              </mc:Choice>
              <mc:Fallback>
                <p:oleObj name="Equation" r:id="rId7" imgW="1930320" imgH="609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9256" y="1753241"/>
                        <a:ext cx="3557654" cy="95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855595" y="1954373"/>
            <a:ext cx="12762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99349" name="文本框 2"/>
          <p:cNvSpPr txBox="1">
            <a:spLocks noChangeArrowheads="1"/>
          </p:cNvSpPr>
          <p:nvPr/>
        </p:nvSpPr>
        <p:spPr bwMode="auto">
          <a:xfrm>
            <a:off x="1862110" y="1422966"/>
            <a:ext cx="1547083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:</a:t>
            </a:r>
            <a:endParaRPr lang="zh-CN" altLang="en-US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09" y="1437194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7B73E41-40CC-4522-BA16-61737118612A}"/>
              </a:ext>
            </a:extLst>
          </p:cNvPr>
          <p:cNvSpPr txBox="1"/>
          <p:nvPr/>
        </p:nvSpPr>
        <p:spPr>
          <a:xfrm>
            <a:off x="1688140" y="1965166"/>
            <a:ext cx="1346759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BD70D7C-CDFA-4FE7-A6EC-61A531E96B29}"/>
              </a:ext>
            </a:extLst>
          </p:cNvPr>
          <p:cNvSpPr txBox="1"/>
          <p:nvPr/>
        </p:nvSpPr>
        <p:spPr>
          <a:xfrm>
            <a:off x="1713824" y="4213234"/>
            <a:ext cx="1545362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99581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02605"/>
              </p:ext>
            </p:extLst>
          </p:nvPr>
        </p:nvGraphicFramePr>
        <p:xfrm>
          <a:off x="1806845" y="3381616"/>
          <a:ext cx="2955118" cy="86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6" name="Equation" r:id="rId4" imgW="1726920" imgH="609480" progId="Equation.DSMT4">
                  <p:embed/>
                </p:oleObj>
              </mc:Choice>
              <mc:Fallback>
                <p:oleObj name="Equation" r:id="rId4" imgW="1726920" imgH="609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6845" y="3381616"/>
                        <a:ext cx="2955118" cy="86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33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516299"/>
              </p:ext>
            </p:extLst>
          </p:nvPr>
        </p:nvGraphicFramePr>
        <p:xfrm>
          <a:off x="1754490" y="1320016"/>
          <a:ext cx="3094164" cy="48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7" name="Equation" r:id="rId6" imgW="2095200" imgH="317160" progId="Equation.DSMT4">
                  <p:embed/>
                </p:oleObj>
              </mc:Choice>
              <mc:Fallback>
                <p:oleObj name="Equation" r:id="rId6" imgW="2095200" imgH="317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4490" y="1320016"/>
                        <a:ext cx="3094164" cy="482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000980" y="2008123"/>
            <a:ext cx="2063326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原式</a:t>
            </a:r>
            <a:r>
              <a:rPr lang="en-US" altLang="zh-CN" sz="2700" dirty="0">
                <a:latin typeface="Times New Roman" panose="02020603050405020304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591351" y="2006145"/>
            <a:ext cx="2522738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1×2+(–8)÷4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2435790" y="2693677"/>
            <a:ext cx="1498405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2+(–2)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3762767" y="2692536"/>
            <a:ext cx="857138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=0</a:t>
            </a:r>
          </a:p>
        </p:txBody>
      </p:sp>
      <p:graphicFrame>
        <p:nvGraphicFramePr>
          <p:cNvPr id="1024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642125"/>
              </p:ext>
            </p:extLst>
          </p:nvPr>
        </p:nvGraphicFramePr>
        <p:xfrm>
          <a:off x="2783055" y="4204673"/>
          <a:ext cx="1760837" cy="815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8" name="Equation" r:id="rId8" imgW="1079280" imgH="469800" progId="Equation.DSMT4">
                  <p:embed/>
                </p:oleObj>
              </mc:Choice>
              <mc:Fallback>
                <p:oleObj name="Equation" r:id="rId8" imgW="107928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3055" y="4204673"/>
                        <a:ext cx="1760837" cy="815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24502" y="4351181"/>
            <a:ext cx="2134846" cy="220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原式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eaLnBrk="1" hangingPunct="1"/>
            <a:endParaRPr lang="en-US" altLang="zh-CN" sz="27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en-US" altLang="zh-CN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=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8392" name="Objec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377613"/>
              </p:ext>
            </p:extLst>
          </p:nvPr>
        </p:nvGraphicFramePr>
        <p:xfrm>
          <a:off x="9257493" y="1903039"/>
          <a:ext cx="1236823" cy="838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9" name="Equation" r:id="rId10" imgW="622080" imgH="609480" progId="Equation.DSMT4">
                  <p:embed/>
                </p:oleObj>
              </mc:Choice>
              <mc:Fallback>
                <p:oleObj name="Equation" r:id="rId10" imgW="622080" imgH="609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7493" y="1903039"/>
                        <a:ext cx="1236823" cy="838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6001472" y="2035647"/>
            <a:ext cx="2054141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原式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8024956" y="2043057"/>
            <a:ext cx="694974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 4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8472766" y="2045173"/>
            <a:ext cx="874485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 36</a:t>
            </a:r>
          </a:p>
        </p:txBody>
      </p:sp>
      <p:sp>
        <p:nvSpPr>
          <p:cNvPr id="58395" name="Text Box 27"/>
          <p:cNvSpPr txBox="1">
            <a:spLocks noChangeArrowheads="1"/>
          </p:cNvSpPr>
          <p:nvPr/>
        </p:nvSpPr>
        <p:spPr bwMode="auto">
          <a:xfrm>
            <a:off x="7641850" y="3040237"/>
            <a:ext cx="1797694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 – 4 – 36</a:t>
            </a:r>
          </a:p>
        </p:txBody>
      </p:sp>
      <p:graphicFrame>
        <p:nvGraphicFramePr>
          <p:cNvPr id="58396" name="Object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978715"/>
              </p:ext>
            </p:extLst>
          </p:nvPr>
        </p:nvGraphicFramePr>
        <p:xfrm>
          <a:off x="9274026" y="2739601"/>
          <a:ext cx="880419" cy="1075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0" name="Equation" r:id="rId12" imgW="380880" imgH="469800" progId="Equation.DSMT4">
                  <p:embed/>
                </p:oleObj>
              </mc:Choice>
              <mc:Fallback>
                <p:oleObj name="Equation" r:id="rId12" imgW="380880" imgH="46980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4026" y="2739601"/>
                        <a:ext cx="880419" cy="1075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9" name="Text Box 31"/>
          <p:cNvSpPr txBox="1">
            <a:spLocks noChangeArrowheads="1"/>
          </p:cNvSpPr>
          <p:nvPr/>
        </p:nvSpPr>
        <p:spPr bwMode="auto">
          <a:xfrm>
            <a:off x="7641851" y="3904037"/>
            <a:ext cx="1079642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 – 4</a:t>
            </a:r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7641851" y="4750900"/>
            <a:ext cx="1079642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 – 5</a:t>
            </a:r>
          </a:p>
        </p:txBody>
      </p:sp>
      <p:sp>
        <p:nvSpPr>
          <p:cNvPr id="58401" name="Text Box 33"/>
          <p:cNvSpPr txBox="1">
            <a:spLocks noChangeArrowheads="1"/>
          </p:cNvSpPr>
          <p:nvPr/>
        </p:nvSpPr>
        <p:spPr bwMode="auto">
          <a:xfrm>
            <a:off x="8562520" y="3880749"/>
            <a:ext cx="694974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 1</a:t>
            </a:r>
          </a:p>
        </p:txBody>
      </p:sp>
      <p:graphicFrame>
        <p:nvGraphicFramePr>
          <p:cNvPr id="2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581788"/>
              </p:ext>
            </p:extLst>
          </p:nvPr>
        </p:nvGraphicFramePr>
        <p:xfrm>
          <a:off x="7006455" y="1045875"/>
          <a:ext cx="3557654" cy="95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1" name="Equation" r:id="rId14" imgW="1930320" imgH="609480" progId="Equation.DSMT4">
                  <p:embed/>
                </p:oleObj>
              </mc:Choice>
              <mc:Fallback>
                <p:oleObj name="Equation" r:id="rId14" imgW="1930320" imgH="609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6455" y="1045875"/>
                        <a:ext cx="3557654" cy="95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942794" y="1247007"/>
            <a:ext cx="12762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7B73E41-40CC-4522-BA16-61737118612A}"/>
              </a:ext>
            </a:extLst>
          </p:cNvPr>
          <p:cNvSpPr txBox="1"/>
          <p:nvPr/>
        </p:nvSpPr>
        <p:spPr>
          <a:xfrm>
            <a:off x="775339" y="1257800"/>
            <a:ext cx="1441650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BD70D7C-CDFA-4FE7-A6EC-61A531E96B29}"/>
              </a:ext>
            </a:extLst>
          </p:cNvPr>
          <p:cNvSpPr txBox="1"/>
          <p:nvPr/>
        </p:nvSpPr>
        <p:spPr>
          <a:xfrm>
            <a:off x="801022" y="3505868"/>
            <a:ext cx="1562615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</a:p>
        </p:txBody>
      </p:sp>
      <p:graphicFrame>
        <p:nvGraphicFramePr>
          <p:cNvPr id="30" name="Object 4">
            <a:extLst>
              <a:ext uri="{FF2B5EF4-FFF2-40B4-BE49-F238E27FC236}">
                <a16:creationId xmlns:a16="http://schemas.microsoft.com/office/drawing/2014/main" xmlns="" id="{AB88649C-987B-4D92-84D4-FE08D92567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259844"/>
              </p:ext>
            </p:extLst>
          </p:nvPr>
        </p:nvGraphicFramePr>
        <p:xfrm>
          <a:off x="2784748" y="5018509"/>
          <a:ext cx="1470891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2" name="Equation" r:id="rId16" imgW="901440" imgH="469800" progId="Equation.DSMT4">
                  <p:embed/>
                </p:oleObj>
              </mc:Choice>
              <mc:Fallback>
                <p:oleObj name="Equation" r:id="rId16" imgW="90144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4748" y="5018509"/>
                        <a:ext cx="1470891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4">
            <a:extLst>
              <a:ext uri="{FF2B5EF4-FFF2-40B4-BE49-F238E27FC236}">
                <a16:creationId xmlns:a16="http://schemas.microsoft.com/office/drawing/2014/main" xmlns="" id="{6E96739F-0EF1-45D9-A5EA-8AE07DE51A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315142"/>
              </p:ext>
            </p:extLst>
          </p:nvPr>
        </p:nvGraphicFramePr>
        <p:xfrm>
          <a:off x="2861361" y="5865371"/>
          <a:ext cx="1098408" cy="815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3" name="Equation" r:id="rId18" imgW="672840" imgH="469800" progId="Equation.DSMT4">
                  <p:embed/>
                </p:oleObj>
              </mc:Choice>
              <mc:Fallback>
                <p:oleObj name="Equation" r:id="rId18" imgW="67284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1361" y="5865371"/>
                        <a:ext cx="1098408" cy="815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604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  <p:bldP spid="44040" grpId="0"/>
      <p:bldP spid="44041" grpId="0"/>
      <p:bldP spid="44042" grpId="0"/>
      <p:bldP spid="58376" grpId="0"/>
      <p:bldP spid="58377" grpId="0"/>
      <p:bldP spid="58378" grpId="0"/>
      <p:bldP spid="58395" grpId="0"/>
      <p:bldP spid="58399" grpId="0"/>
      <p:bldP spid="58400" grpId="0"/>
      <p:bldP spid="584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/>
        </p:nvSpPr>
        <p:spPr bwMode="auto">
          <a:xfrm>
            <a:off x="1509962" y="2489316"/>
            <a:ext cx="6601526" cy="72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 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                                  </a:t>
            </a:r>
            <a:r>
              <a:rPr lang="zh-CN" altLang="en-US" sz="3200" dirty="0">
                <a:solidFill>
                  <a:srgbClr val="1F497D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1F497D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1F497D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aphicFrame>
        <p:nvGraphicFramePr>
          <p:cNvPr id="100355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786176"/>
              </p:ext>
            </p:extLst>
          </p:nvPr>
        </p:nvGraphicFramePr>
        <p:xfrm>
          <a:off x="3651750" y="2491433"/>
          <a:ext cx="3712150" cy="832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0" name="Equation" r:id="rId3" imgW="1269720" imgH="393480" progId="Equation.DSMT4">
                  <p:embed/>
                </p:oleObj>
              </mc:Choice>
              <mc:Fallback>
                <p:oleObj name="Equation" r:id="rId3" imgW="1269720" imgH="393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750" y="2491433"/>
                        <a:ext cx="3712150" cy="8320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0366" name="组合 6"/>
          <p:cNvGrpSpPr>
            <a:grpSpLocks/>
          </p:cNvGrpSpPr>
          <p:nvPr/>
        </p:nvGrpSpPr>
        <p:grpSpPr bwMode="auto">
          <a:xfrm>
            <a:off x="2936923" y="1344833"/>
            <a:ext cx="2478293" cy="630942"/>
            <a:chOff x="427462" y="558483"/>
            <a:chExt cx="1858351" cy="472792"/>
          </a:xfrm>
        </p:grpSpPr>
        <p:grpSp>
          <p:nvGrpSpPr>
            <p:cNvPr id="100372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1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4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0373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0367" name="文本框 14"/>
          <p:cNvSpPr txBox="1">
            <a:spLocks noChangeArrowheads="1"/>
          </p:cNvSpPr>
          <p:nvPr/>
        </p:nvSpPr>
        <p:spPr bwMode="auto">
          <a:xfrm>
            <a:off x="5415217" y="1366005"/>
            <a:ext cx="4537676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混合运算的简便运算</a:t>
            </a:r>
          </a:p>
        </p:txBody>
      </p:sp>
    </p:spTree>
    <p:extLst>
      <p:ext uri="{BB962C8B-B14F-4D97-AF65-F5344CB8AC3E}">
        <p14:creationId xmlns:p14="http://schemas.microsoft.com/office/powerpoint/2010/main" val="381627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/>
        </p:nvSpPr>
        <p:spPr bwMode="auto">
          <a:xfrm>
            <a:off x="907570" y="1463402"/>
            <a:ext cx="6601526" cy="72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 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                                  </a:t>
            </a:r>
            <a:r>
              <a:rPr lang="zh-CN" altLang="en-US" sz="3200" dirty="0">
                <a:solidFill>
                  <a:srgbClr val="1F497D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1F497D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1F497D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aphicFrame>
        <p:nvGraphicFramePr>
          <p:cNvPr id="100355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463962"/>
              </p:ext>
            </p:extLst>
          </p:nvPr>
        </p:nvGraphicFramePr>
        <p:xfrm>
          <a:off x="3049358" y="1465519"/>
          <a:ext cx="3712150" cy="832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5" name="Equation" r:id="rId4" imgW="1269720" imgH="393480" progId="Equation.DSMT4">
                  <p:embed/>
                </p:oleObj>
              </mc:Choice>
              <mc:Fallback>
                <p:oleObj name="Equation" r:id="rId4" imgW="1269720" imgH="393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358" y="1465519"/>
                        <a:ext cx="3712150" cy="8320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038423" y="2449997"/>
            <a:ext cx="2808452" cy="1200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解法一：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原式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</a:t>
            </a:r>
          </a:p>
        </p:txBody>
      </p:sp>
      <p:graphicFrame>
        <p:nvGraphicFramePr>
          <p:cNvPr id="13322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168340"/>
              </p:ext>
            </p:extLst>
          </p:nvPr>
        </p:nvGraphicFramePr>
        <p:xfrm>
          <a:off x="2133172" y="2987533"/>
          <a:ext cx="1175900" cy="76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6" name="Equation" r:id="rId6" imgW="1002960" imgH="609480" progId="Equation.DSMT4">
                  <p:embed/>
                </p:oleObj>
              </mc:Choice>
              <mc:Fallback>
                <p:oleObj name="Equation" r:id="rId6" imgW="1002960" imgH="609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172" y="2987533"/>
                        <a:ext cx="1175900" cy="768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963627" y="2449997"/>
            <a:ext cx="3674055" cy="1200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解法二：</a:t>
            </a:r>
            <a:endParaRPr lang="en-US" altLang="zh-CN" sz="28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原式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graphicFrame>
        <p:nvGraphicFramePr>
          <p:cNvPr id="13334" name="Objec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078365"/>
              </p:ext>
            </p:extLst>
          </p:nvPr>
        </p:nvGraphicFramePr>
        <p:xfrm>
          <a:off x="7028170" y="3050299"/>
          <a:ext cx="2309173" cy="76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7" name="Equation" r:id="rId8" imgW="1231560" imgH="393480" progId="Equation.DSMT4">
                  <p:embed/>
                </p:oleObj>
              </mc:Choice>
              <mc:Fallback>
                <p:oleObj name="Equation" r:id="rId8" imgW="1231560" imgH="3934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8170" y="3050299"/>
                        <a:ext cx="2309173" cy="768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60" name="Text Box 23"/>
          <p:cNvSpPr txBox="1">
            <a:spLocks noChangeArrowheads="1"/>
          </p:cNvSpPr>
          <p:nvPr/>
        </p:nvSpPr>
        <p:spPr bwMode="auto">
          <a:xfrm>
            <a:off x="3830305" y="5498704"/>
            <a:ext cx="246280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280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3339" name="AutoShape 27"/>
          <p:cNvSpPr>
            <a:spLocks noChangeArrowheads="1"/>
          </p:cNvSpPr>
          <p:nvPr/>
        </p:nvSpPr>
        <p:spPr bwMode="auto">
          <a:xfrm>
            <a:off x="9373380" y="1237590"/>
            <a:ext cx="2702632" cy="2169844"/>
          </a:xfrm>
          <a:prstGeom prst="wedgeRoundRectCallout">
            <a:avLst>
              <a:gd name="adj1" fmla="val -59113"/>
              <a:gd name="adj2" fmla="val 4004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点拨：</a:t>
            </a: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在运算过程中，巧用运算律，可简化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计算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3409144" y="5100678"/>
            <a:ext cx="5439125" cy="1223717"/>
          </a:xfrm>
          <a:prstGeom prst="cloudCallout">
            <a:avLst>
              <a:gd name="adj1" fmla="val 4653"/>
              <a:gd name="adj2" fmla="val -85514"/>
            </a:avLst>
          </a:prstGeom>
          <a:solidFill>
            <a:schemeClr val="accent6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讨论交流：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你认为哪种方法更好呢？</a:t>
            </a:r>
          </a:p>
        </p:txBody>
      </p:sp>
      <p:sp>
        <p:nvSpPr>
          <p:cNvPr id="13345" name="Text Box 33"/>
          <p:cNvSpPr txBox="1">
            <a:spLocks noChangeArrowheads="1"/>
          </p:cNvSpPr>
          <p:nvPr/>
        </p:nvSpPr>
        <p:spPr bwMode="auto">
          <a:xfrm>
            <a:off x="1798194" y="3886835"/>
            <a:ext cx="1149566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 –11</a:t>
            </a:r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6373715" y="3692455"/>
            <a:ext cx="2243375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= –6+(–5)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    </a:t>
            </a:r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6690322" y="4268319"/>
            <a:ext cx="1059810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–11</a:t>
            </a:r>
          </a:p>
        </p:txBody>
      </p:sp>
    </p:spTree>
    <p:extLst>
      <p:ext uri="{BB962C8B-B14F-4D97-AF65-F5344CB8AC3E}">
        <p14:creationId xmlns:p14="http://schemas.microsoft.com/office/powerpoint/2010/main" val="303014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  <p:bldP spid="13333" grpId="0"/>
      <p:bldP spid="13339" grpId="0" bldLvl="0" animBg="1"/>
      <p:bldP spid="13340" grpId="0" bldLvl="0" animBg="1"/>
      <p:bldP spid="13345" grpId="0"/>
      <p:bldP spid="13346" grpId="0"/>
      <p:bldP spid="133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文本框 1"/>
          <p:cNvSpPr txBox="1">
            <a:spLocks noChangeArrowheads="1"/>
          </p:cNvSpPr>
          <p:nvPr/>
        </p:nvSpPr>
        <p:spPr bwMode="auto">
          <a:xfrm>
            <a:off x="2036384" y="1536924"/>
            <a:ext cx="6082976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计算：                                     </a:t>
            </a:r>
            <a:r>
              <a:rPr lang="en-US" altLang="zh-CN" sz="32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.</a:t>
            </a:r>
            <a:endParaRPr lang="zh-CN" altLang="en-US" sz="3200" dirty="0">
              <a:solidFill>
                <a:srgbClr val="000000"/>
              </a:solidFill>
              <a:latin typeface="+mn-lt"/>
              <a:ea typeface="楷体" panose="02010609060101010101" pitchFamily="49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585" y="1445956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6693" y="2526399"/>
            <a:ext cx="7212442" cy="307776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</a:rPr>
              <a:t>原式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</a:rPr>
              <a:t>=</a:t>
            </a:r>
          </a:p>
          <a:p>
            <a:endParaRPr lang="en-US" altLang="zh-CN" sz="3200" dirty="0">
              <a:latin typeface="Times New Roman" panose="02020603050405020304" pitchFamily="18" charset="0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</a:rPr>
              <a:t>               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=</a:t>
            </a:r>
          </a:p>
          <a:p>
            <a:pPr>
              <a:lnSpc>
                <a:spcPct val="20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                =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－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</a:rPr>
              <a:t>9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892992"/>
              </p:ext>
            </p:extLst>
          </p:nvPr>
        </p:nvGraphicFramePr>
        <p:xfrm>
          <a:off x="3437494" y="1390103"/>
          <a:ext cx="3912269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Equation" r:id="rId4" imgW="1688760" imgH="393480" progId="Equation.DSMT4">
                  <p:embed/>
                </p:oleObj>
              </mc:Choice>
              <mc:Fallback>
                <p:oleObj name="Equation" r:id="rId4" imgW="16887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37494" y="1390103"/>
                        <a:ext cx="3912269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783636"/>
              </p:ext>
            </p:extLst>
          </p:nvPr>
        </p:nvGraphicFramePr>
        <p:xfrm>
          <a:off x="3996260" y="2419958"/>
          <a:ext cx="6262402" cy="912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7" name="Equation" r:id="rId6" imgW="2705040" imgH="393480" progId="Equation.DSMT4">
                  <p:embed/>
                </p:oleObj>
              </mc:Choice>
              <mc:Fallback>
                <p:oleObj name="Equation" r:id="rId6" imgW="27050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6260" y="2419958"/>
                        <a:ext cx="6262402" cy="912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642821"/>
              </p:ext>
            </p:extLst>
          </p:nvPr>
        </p:nvGraphicFramePr>
        <p:xfrm>
          <a:off x="4025621" y="3889670"/>
          <a:ext cx="3174587" cy="470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8" name="Equation" r:id="rId8" imgW="1371600" imgH="203040" progId="Equation.DSMT4">
                  <p:embed/>
                </p:oleObj>
              </mc:Choice>
              <mc:Fallback>
                <p:oleObj name="Equation" r:id="rId8" imgW="13716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5621" y="3889670"/>
                        <a:ext cx="3174587" cy="4700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622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965240" y="1745750"/>
            <a:ext cx="8639109" cy="297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6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观察下面三行数：</a:t>
            </a:r>
          </a:p>
          <a:p>
            <a:pPr algn="ctr" eaLnBrk="1" hangingPunct="1"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–8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16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–32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64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…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 ①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–6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18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–30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66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…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  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②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 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–4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8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–16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….      ③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）第①行数按什么规律排列？</a:t>
            </a: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1119738" y="5784073"/>
            <a:ext cx="4165058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）第①行数是</a:t>
            </a:r>
          </a:p>
        </p:txBody>
      </p:sp>
      <p:sp>
        <p:nvSpPr>
          <p:cNvPr id="102404" name="文本框 6151"/>
          <p:cNvSpPr txBox="1">
            <a:spLocks noChangeArrowheads="1"/>
          </p:cNvSpPr>
          <p:nvPr/>
        </p:nvSpPr>
        <p:spPr bwMode="auto">
          <a:xfrm>
            <a:off x="5998677" y="1160708"/>
            <a:ext cx="272090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数字规律探究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03171" y="4578977"/>
            <a:ext cx="10628515" cy="11633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6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分析：</a:t>
            </a:r>
            <a:r>
              <a:rPr lang="zh-CN" altLang="en-US" sz="2600" dirty="0" smtClean="0">
                <a:latin typeface="Times New Roman" panose="02020603050405020304" pitchFamily="18" charset="0"/>
                <a:cs typeface="Times New Roman" pitchFamily="18" charset="0"/>
              </a:rPr>
              <a:t>观察第</a:t>
            </a:r>
            <a:r>
              <a:rPr lang="zh-CN" altLang="en-US" sz="2600" dirty="0" smtClean="0"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①行中的数</a:t>
            </a:r>
            <a:r>
              <a:rPr lang="zh-CN" altLang="en-US" sz="2600" dirty="0" smtClean="0">
                <a:latin typeface="Times New Roman" panose="02020603050405020304" pitchFamily="18" charset="0"/>
                <a:cs typeface="Times New Roman" pitchFamily="18" charset="0"/>
              </a:rPr>
              <a:t>，</a:t>
            </a:r>
            <a:r>
              <a:rPr lang="zh-CN" altLang="en-US" sz="2600" dirty="0">
                <a:latin typeface="Times New Roman" panose="02020603050405020304" pitchFamily="18" charset="0"/>
                <a:cs typeface="Times New Roman" pitchFamily="18" charset="0"/>
              </a:rPr>
              <a:t>发现各数均为</a:t>
            </a:r>
            <a:r>
              <a:rPr lang="en-US" altLang="zh-CN" sz="26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2600" dirty="0">
                <a:latin typeface="Times New Roman" panose="02020603050405020304" pitchFamily="18" charset="0"/>
                <a:cs typeface="Times New Roman" pitchFamily="18" charset="0"/>
              </a:rPr>
              <a:t>的倍数</a:t>
            </a:r>
            <a:r>
              <a:rPr lang="en-US" altLang="zh-CN" sz="2600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  <a:r>
              <a:rPr lang="zh-CN" altLang="en-US" sz="2600" dirty="0">
                <a:latin typeface="Times New Roman" panose="02020603050405020304" pitchFamily="18" charset="0"/>
                <a:cs typeface="Times New Roman" pitchFamily="18" charset="0"/>
              </a:rPr>
              <a:t>联系数的乘方，从符号和绝对值两方面考虑，可发现排列的规律</a:t>
            </a:r>
            <a:r>
              <a:rPr lang="en-US" altLang="zh-CN" sz="2600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02407" name="组合 4"/>
          <p:cNvGrpSpPr>
            <a:grpSpLocks/>
          </p:cNvGrpSpPr>
          <p:nvPr/>
        </p:nvGrpSpPr>
        <p:grpSpPr bwMode="auto">
          <a:xfrm>
            <a:off x="3668792" y="1229762"/>
            <a:ext cx="2154486" cy="531315"/>
            <a:chOff x="3485" y="1168"/>
            <a:chExt cx="2546" cy="624"/>
          </a:xfrm>
        </p:grpSpPr>
        <p:sp>
          <p:nvSpPr>
            <p:cNvPr id="2" name="圆角矩形 1"/>
            <p:cNvSpPr/>
            <p:nvPr/>
          </p:nvSpPr>
          <p:spPr>
            <a:xfrm>
              <a:off x="3485" y="1168"/>
              <a:ext cx="2546" cy="62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414" name="矩形 1"/>
            <p:cNvSpPr>
              <a:spLocks noChangeArrowheads="1"/>
            </p:cNvSpPr>
            <p:nvPr/>
          </p:nvSpPr>
          <p:spPr bwMode="auto">
            <a:xfrm>
              <a:off x="3795" y="1203"/>
              <a:ext cx="2035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>
                  <a:solidFill>
                    <a:srgbClr val="FFFF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>
                  <a:solidFill>
                    <a:srgbClr val="FFFF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</a:t>
              </a:r>
              <a:endParaRPr lang="zh-CN" altLang="en-US" sz="3200">
                <a:solidFill>
                  <a:srgbClr val="FFFF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205862"/>
              </p:ext>
            </p:extLst>
          </p:nvPr>
        </p:nvGraphicFramePr>
        <p:xfrm>
          <a:off x="5203097" y="5847587"/>
          <a:ext cx="5915314" cy="467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Equation" r:id="rId3" imgW="2908080" imgH="228600" progId="Equation.DSMT4">
                  <p:embed/>
                </p:oleObj>
              </mc:Choice>
              <mc:Fallback>
                <p:oleObj name="Equation" r:id="rId3" imgW="2908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3097" y="5847587"/>
                        <a:ext cx="5915314" cy="467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743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970332" y="1514948"/>
            <a:ext cx="8628527" cy="76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）第②③行数与第①行数分别有什么关系？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1265181" y="2433793"/>
            <a:ext cx="8484048" cy="76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）第②行数是第①行相应的数加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，即</a:t>
            </a: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2494275" y="4207971"/>
            <a:ext cx="766605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      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第③行数是第①行相应的数除以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，即</a:t>
            </a:r>
          </a:p>
        </p:txBody>
      </p:sp>
      <p:graphicFrame>
        <p:nvGraphicFramePr>
          <p:cNvPr id="2970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548029"/>
              </p:ext>
            </p:extLst>
          </p:nvPr>
        </p:nvGraphicFramePr>
        <p:xfrm>
          <a:off x="2494275" y="5049209"/>
          <a:ext cx="8912124" cy="546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Equation" r:id="rId3" imgW="4254480" imgH="266400" progId="Equation.DSMT4">
                  <p:embed/>
                </p:oleObj>
              </mc:Choice>
              <mc:Fallback>
                <p:oleObj name="Equation" r:id="rId3" imgW="42544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4275" y="5049209"/>
                        <a:ext cx="8912124" cy="546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070948"/>
              </p:ext>
            </p:extLst>
          </p:nvPr>
        </p:nvGraphicFramePr>
        <p:xfrm>
          <a:off x="3268133" y="3392865"/>
          <a:ext cx="7951282" cy="467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Equation" r:id="rId5" imgW="3848040" imgH="228600" progId="Equation.DSMT4">
                  <p:embed/>
                </p:oleObj>
              </mc:Choice>
              <mc:Fallback>
                <p:oleObj name="Equation" r:id="rId5" imgW="3848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133" y="3392865"/>
                        <a:ext cx="7951282" cy="467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846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522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文本框 2"/>
          <p:cNvSpPr txBox="1">
            <a:spLocks noChangeArrowheads="1"/>
          </p:cNvSpPr>
          <p:nvPr/>
        </p:nvSpPr>
        <p:spPr bwMode="auto">
          <a:xfrm>
            <a:off x="929690" y="1292735"/>
            <a:ext cx="8791824" cy="71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）取每行数的第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10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个数，计算这三个数的和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.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703696" y="2129860"/>
            <a:ext cx="831530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）每行数中的第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10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个数的和是：</a:t>
            </a:r>
          </a:p>
        </p:txBody>
      </p:sp>
      <p:sp>
        <p:nvSpPr>
          <p:cNvPr id="104456" name="文本框 1"/>
          <p:cNvSpPr txBox="1">
            <a:spLocks noChangeArrowheads="1"/>
          </p:cNvSpPr>
          <p:nvPr/>
        </p:nvSpPr>
        <p:spPr bwMode="auto">
          <a:xfrm>
            <a:off x="3268712" y="4652318"/>
            <a:ext cx="493965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=1024+1026+512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176134"/>
              </p:ext>
            </p:extLst>
          </p:nvPr>
        </p:nvGraphicFramePr>
        <p:xfrm>
          <a:off x="3587547" y="2969575"/>
          <a:ext cx="4997219" cy="57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Equation" r:id="rId3" imgW="2666880" imgH="266400" progId="Equation.DSMT4">
                  <p:embed/>
                </p:oleObj>
              </mc:Choice>
              <mc:Fallback>
                <p:oleObj name="Equation" r:id="rId3" imgW="2666880" imgH="26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547" y="2969575"/>
                        <a:ext cx="4997219" cy="576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"/>
              <p:cNvSpPr txBox="1">
                <a:spLocks noChangeArrowheads="1"/>
              </p:cNvSpPr>
              <p:nvPr/>
            </p:nvSpPr>
            <p:spPr bwMode="auto">
              <a:xfrm>
                <a:off x="3250100" y="3801221"/>
                <a:ext cx="8012656" cy="615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21917" tIns="60958" rIns="121917" bIns="60958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=1024+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1024+2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+1024</a:t>
                </a:r>
                <a14:m>
                  <m:oMath xmlns:m="http://schemas.openxmlformats.org/officeDocument/2006/math">
                    <m:r>
                      <a:rPr lang="en-US" altLang="zh-CN" sz="32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altLang="zh-CN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0.5</a:t>
                </a:r>
              </a:p>
            </p:txBody>
          </p:sp>
        </mc:Choice>
        <mc:Fallback xmlns="">
          <p:sp>
            <p:nvSpPr>
              <p:cNvPr id="15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0100" y="3801221"/>
                <a:ext cx="8012656" cy="615696"/>
              </a:xfrm>
              <a:prstGeom prst="rect">
                <a:avLst/>
              </a:prstGeom>
              <a:blipFill rotWithShape="1">
                <a:blip r:embed="rId5"/>
                <a:stretch>
                  <a:fillRect l="-1521" t="-14851" b="-2871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250100" y="5479531"/>
            <a:ext cx="1730852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=2562</a:t>
            </a:r>
          </a:p>
        </p:txBody>
      </p:sp>
    </p:spTree>
    <p:extLst>
      <p:ext uri="{BB962C8B-B14F-4D97-AF65-F5344CB8AC3E}">
        <p14:creationId xmlns:p14="http://schemas.microsoft.com/office/powerpoint/2010/main" val="388688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  <p:bldP spid="104456" grpId="0"/>
      <p:bldP spid="15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805672" y="1323082"/>
            <a:ext cx="371215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观察下列各式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: </a:t>
            </a: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651726"/>
              </p:ext>
            </p:extLst>
          </p:nvPr>
        </p:nvGraphicFramePr>
        <p:xfrm>
          <a:off x="5712530" y="1937057"/>
          <a:ext cx="2273004" cy="51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8" name="Equation" r:id="rId3" imgW="596880" imgH="177480" progId="Equation.DSMT4">
                  <p:embed/>
                </p:oleObj>
              </mc:Choice>
              <mc:Fallback>
                <p:oleObj name="Equation" r:id="rId3" imgW="596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2530" y="1937057"/>
                        <a:ext cx="2273004" cy="5165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928831"/>
              </p:ext>
            </p:extLst>
          </p:nvPr>
        </p:nvGraphicFramePr>
        <p:xfrm>
          <a:off x="5149570" y="2542565"/>
          <a:ext cx="2639140" cy="470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9" name="Equation" r:id="rId5" imgW="812520" imgH="177480" progId="Equation.DSMT4">
                  <p:embed/>
                </p:oleObj>
              </mc:Choice>
              <mc:Fallback>
                <p:oleObj name="Equation" r:id="rId5" imgW="8125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570" y="2542565"/>
                        <a:ext cx="2639140" cy="4700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246976"/>
              </p:ext>
            </p:extLst>
          </p:nvPr>
        </p:nvGraphicFramePr>
        <p:xfrm>
          <a:off x="4336875" y="3190414"/>
          <a:ext cx="3445485" cy="44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" name="Equation" r:id="rId7" imgW="1091880" imgH="177480" progId="Equation.DSMT4">
                  <p:embed/>
                </p:oleObj>
              </mc:Choice>
              <mc:Fallback>
                <p:oleObj name="Equation" r:id="rId7" imgW="1091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6875" y="3190414"/>
                        <a:ext cx="3445485" cy="44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730534" y="3935654"/>
            <a:ext cx="1676182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猜想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</a:p>
        </p:txBody>
      </p:sp>
      <p:graphicFrame>
        <p:nvGraphicFramePr>
          <p:cNvPr id="481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689160"/>
              </p:ext>
            </p:extLst>
          </p:nvPr>
        </p:nvGraphicFramePr>
        <p:xfrm>
          <a:off x="3854471" y="4017315"/>
          <a:ext cx="4490982" cy="457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" name="Equation" r:id="rId9" imgW="1574640" imgH="177480" progId="Equation.DSMT4">
                  <p:embed/>
                </p:oleObj>
              </mc:Choice>
              <mc:Fallback>
                <p:oleObj name="Equation" r:id="rId9" imgW="1574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471" y="4017315"/>
                        <a:ext cx="4490982" cy="457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066414"/>
              </p:ext>
            </p:extLst>
          </p:nvPr>
        </p:nvGraphicFramePr>
        <p:xfrm>
          <a:off x="4628937" y="5794517"/>
          <a:ext cx="3676172" cy="44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" name="Equation" r:id="rId11" imgW="1282680" imgH="177480" progId="Equation.DSMT4">
                  <p:embed/>
                </p:oleObj>
              </mc:Choice>
              <mc:Fallback>
                <p:oleObj name="Equation" r:id="rId11" imgW="1282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8937" y="5794517"/>
                        <a:ext cx="3676172" cy="44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730534" y="4915897"/>
            <a:ext cx="4012678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3200" i="1" dirty="0"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n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是正整数，那么</a:t>
            </a:r>
          </a:p>
        </p:txBody>
      </p:sp>
      <p:cxnSp>
        <p:nvCxnSpPr>
          <p:cNvPr id="4" name="直接连接符 3"/>
          <p:cNvCxnSpPr>
            <a:cxnSpLocks noChangeShapeType="1"/>
          </p:cNvCxnSpPr>
          <p:nvPr/>
        </p:nvCxnSpPr>
        <p:spPr bwMode="auto">
          <a:xfrm flipV="1">
            <a:off x="8417277" y="4462825"/>
            <a:ext cx="1278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 flipV="1">
            <a:off x="8247966" y="6234886"/>
            <a:ext cx="12804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65" y="1323081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263145"/>
              </p:ext>
            </p:extLst>
          </p:nvPr>
        </p:nvGraphicFramePr>
        <p:xfrm>
          <a:off x="8417277" y="3935653"/>
          <a:ext cx="983368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3" name="Equation" r:id="rId14" imgW="647640" imgH="253800" progId="Equation.DSMT4">
                  <p:embed/>
                </p:oleObj>
              </mc:Choice>
              <mc:Fallback>
                <p:oleObj name="Equation" r:id="rId14" imgW="6476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7277" y="3935653"/>
                        <a:ext cx="983368" cy="4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508893"/>
              </p:ext>
            </p:extLst>
          </p:nvPr>
        </p:nvGraphicFramePr>
        <p:xfrm>
          <a:off x="8313910" y="5745822"/>
          <a:ext cx="1078924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" name="Equation" r:id="rId16" imgW="711000" imgH="253800" progId="Equation.DSMT4">
                  <p:embed/>
                </p:oleObj>
              </mc:Choice>
              <mc:Fallback>
                <p:oleObj name="Equation" r:id="rId16" imgW="711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10" y="5745822"/>
                        <a:ext cx="1078924" cy="4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816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4"/>
          <p:cNvSpPr txBox="1">
            <a:spLocks noChangeArrowheads="1"/>
          </p:cNvSpPr>
          <p:nvPr/>
        </p:nvSpPr>
        <p:spPr bwMode="auto">
          <a:xfrm>
            <a:off x="580063" y="2082747"/>
            <a:ext cx="11329041" cy="418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latinLnBrk="1" hangingPunct="1">
              <a:lnSpc>
                <a:spcPct val="140000"/>
              </a:lnSpc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计算式子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(–1)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+(–1)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的结果是（         ）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</a:p>
          <a:p>
            <a:pPr eaLnBrk="1" latinLnBrk="1" hangingPunct="1">
              <a:lnSpc>
                <a:spcPct val="140000"/>
              </a:lnSpc>
              <a:buFontTx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A.1                    B.–1                          C.0                     D.1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或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</a:p>
          <a:p>
            <a:pPr eaLnBrk="1" latinLnBrk="1" hangingPunct="1">
              <a:lnSpc>
                <a:spcPct val="140000"/>
              </a:lnSpc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设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a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=–2×3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2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, 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=(–2×3)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2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, 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c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=–(2×3)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，那么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、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、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c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的大小关系是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        )</a:t>
            </a:r>
          </a:p>
          <a:p>
            <a:pPr eaLnBrk="1" latinLnBrk="1" hangingPunct="1">
              <a:lnSpc>
                <a:spcPct val="140000"/>
              </a:lnSpc>
              <a:buFontTx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   </a:t>
            </a:r>
            <a:r>
              <a:rPr lang="en-US" altLang="zh-CN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A.</a:t>
            </a:r>
            <a:r>
              <a:rPr lang="en-US" altLang="zh-CN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a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c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                                            </a:t>
            </a:r>
            <a:r>
              <a:rPr lang="en-US" altLang="zh-CN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B.</a:t>
            </a:r>
            <a:r>
              <a:rPr lang="en-US" altLang="zh-CN" sz="3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c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a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</a:t>
            </a:r>
          </a:p>
          <a:p>
            <a:pPr eaLnBrk="1" latinLnBrk="1" hangingPunct="1">
              <a:lnSpc>
                <a:spcPct val="140000"/>
              </a:lnSpc>
              <a:buFontTx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  C.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c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a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                                            D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.a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&lt;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c</a:t>
            </a: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6891474" y="2082746"/>
            <a:ext cx="673012" cy="73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</a:t>
            </a:r>
          </a:p>
        </p:txBody>
      </p:sp>
      <p:sp>
        <p:nvSpPr>
          <p:cNvPr id="33" name="Text Box 21"/>
          <p:cNvSpPr txBox="1">
            <a:spLocks noChangeArrowheads="1"/>
          </p:cNvSpPr>
          <p:nvPr/>
        </p:nvSpPr>
        <p:spPr bwMode="auto">
          <a:xfrm>
            <a:off x="1413921" y="4174471"/>
            <a:ext cx="673012" cy="73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B</a:t>
            </a:r>
          </a:p>
        </p:txBody>
      </p:sp>
      <p:grpSp>
        <p:nvGrpSpPr>
          <p:cNvPr id="107525" name="组合 7"/>
          <p:cNvGrpSpPr>
            <a:grpSpLocks/>
          </p:cNvGrpSpPr>
          <p:nvPr/>
        </p:nvGrpSpPr>
        <p:grpSpPr bwMode="auto">
          <a:xfrm>
            <a:off x="4921115" y="1236626"/>
            <a:ext cx="3305803" cy="702468"/>
            <a:chOff x="5070" y="1048"/>
            <a:chExt cx="3905" cy="830"/>
          </a:xfrm>
        </p:grpSpPr>
        <p:grpSp>
          <p:nvGrpSpPr>
            <p:cNvPr id="107530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452" y="597396"/>
                <a:ext cx="419450" cy="418870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806" y="597395"/>
                <a:ext cx="419450" cy="41887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" name="缺角矩形 1"/>
              <p:cNvSpPr/>
              <p:nvPr/>
            </p:nvSpPr>
            <p:spPr>
              <a:xfrm rot="3000000">
                <a:off x="4936159" y="597396"/>
                <a:ext cx="419450" cy="418870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098" y="597395"/>
                <a:ext cx="419450" cy="41887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513" y="597395"/>
                <a:ext cx="419450" cy="41887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7531" name="TextBox 15"/>
            <p:cNvSpPr txBox="1">
              <a:spLocks noChangeArrowheads="1"/>
            </p:cNvSpPr>
            <p:nvPr/>
          </p:nvSpPr>
          <p:spPr bwMode="auto">
            <a:xfrm>
              <a:off x="5070" y="1048"/>
              <a:ext cx="3905" cy="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43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1"/>
          <p:cNvSpPr/>
          <p:nvPr/>
        </p:nvSpPr>
        <p:spPr>
          <a:xfrm>
            <a:off x="960215" y="1846087"/>
            <a:ext cx="10787967" cy="2416192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掌握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有理数的混合运算顺序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，能熟练地进行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有理数的混合运算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会根据一组数的特点，探究与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乘方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有关的规律性问题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.</a:t>
            </a:r>
            <a:endParaRPr lang="zh-CN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4"/>
          <p:cNvSpPr txBox="1">
            <a:spLocks noChangeArrowheads="1"/>
          </p:cNvSpPr>
          <p:nvPr/>
        </p:nvSpPr>
        <p:spPr bwMode="auto">
          <a:xfrm>
            <a:off x="1046057" y="1575164"/>
            <a:ext cx="7289052" cy="98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latinLnBrk="1" hangingPunct="1">
              <a:lnSpc>
                <a:spcPct val="150000"/>
              </a:lnSpc>
              <a:buFontTx/>
              <a:buNone/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3. 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(-2)</a:t>
            </a:r>
            <a:r>
              <a:rPr lang="en-US" altLang="zh-CN" sz="37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2022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+(-2)</a:t>
            </a:r>
            <a:r>
              <a:rPr lang="en-US" altLang="zh-CN" sz="37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2023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en-US" altLang="zh-CN" sz="3700" baseline="30000" dirty="0"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5799" y="2667547"/>
            <a:ext cx="6811741" cy="307847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原式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=2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– 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2023</a:t>
            </a:r>
            <a:endParaRPr lang="en-US" altLang="zh-CN" sz="3200" dirty="0"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= 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– 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×2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= 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–2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–2</a:t>
            </a:r>
            <a:r>
              <a:rPr lang="en-US" altLang="zh-CN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</a:p>
          <a:p>
            <a:pPr>
              <a:lnSpc>
                <a:spcPct val="150000"/>
              </a:lnSpc>
            </a:pPr>
            <a:r>
              <a:rPr lang="zh-CN" altLang="en-US" sz="3200" baseline="300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　　　　　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=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–2</a:t>
            </a:r>
            <a:r>
              <a:rPr lang="en-US" altLang="zh-CN" sz="32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2022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84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8"/>
          <p:cNvSpPr txBox="1">
            <a:spLocks noChangeArrowheads="1"/>
          </p:cNvSpPr>
          <p:nvPr/>
        </p:nvSpPr>
        <p:spPr bwMode="auto">
          <a:xfrm>
            <a:off x="5980385" y="2700625"/>
            <a:ext cx="134390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0854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202845"/>
              </p:ext>
            </p:extLst>
          </p:nvPr>
        </p:nvGraphicFramePr>
        <p:xfrm>
          <a:off x="1645660" y="2635464"/>
          <a:ext cx="3900552" cy="781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Equation" r:id="rId3" imgW="1536480" imgH="279360" progId="Equation.DSMT4">
                  <p:embed/>
                </p:oleObj>
              </mc:Choice>
              <mc:Fallback>
                <p:oleObj name="Equation" r:id="rId3" imgW="15364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5660" y="2635464"/>
                        <a:ext cx="3900552" cy="7815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48" name="Text Box 11"/>
          <p:cNvSpPr txBox="1">
            <a:spLocks noChangeArrowheads="1"/>
          </p:cNvSpPr>
          <p:nvPr/>
        </p:nvSpPr>
        <p:spPr bwMode="auto">
          <a:xfrm>
            <a:off x="655444" y="2717563"/>
            <a:ext cx="553361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                                     ；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08549" name="Text Box 12"/>
          <p:cNvSpPr txBox="1">
            <a:spLocks noChangeArrowheads="1"/>
          </p:cNvSpPr>
          <p:nvPr/>
        </p:nvSpPr>
        <p:spPr bwMode="auto">
          <a:xfrm>
            <a:off x="707111" y="4752769"/>
            <a:ext cx="129734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0855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383432"/>
              </p:ext>
            </p:extLst>
          </p:nvPr>
        </p:nvGraphicFramePr>
        <p:xfrm>
          <a:off x="6945445" y="4666226"/>
          <a:ext cx="4713204" cy="723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0" r:id="rId5" imgW="1422400" imgH="266700" progId="Equation.DSMT4">
                  <p:embed/>
                </p:oleObj>
              </mc:Choice>
              <mc:Fallback>
                <p:oleObj r:id="rId5" imgW="1422400" imgH="266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5445" y="4666226"/>
                        <a:ext cx="4713204" cy="7234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51" name="Text Box 14"/>
          <p:cNvSpPr txBox="1">
            <a:spLocks noChangeArrowheads="1"/>
          </p:cNvSpPr>
          <p:nvPr/>
        </p:nvSpPr>
        <p:spPr bwMode="auto">
          <a:xfrm>
            <a:off x="5947328" y="4773940"/>
            <a:ext cx="143279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08552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310452"/>
              </p:ext>
            </p:extLst>
          </p:nvPr>
        </p:nvGraphicFramePr>
        <p:xfrm>
          <a:off x="7007977" y="2479600"/>
          <a:ext cx="3329084" cy="1073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1" name="Equation" r:id="rId7" imgW="1384300" imgH="444500" progId="Equation.DSMT4">
                  <p:embed/>
                </p:oleObj>
              </mc:Choice>
              <mc:Fallback>
                <p:oleObj name="Equation" r:id="rId7" imgW="13843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977" y="2479600"/>
                        <a:ext cx="3329084" cy="10733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3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085815"/>
              </p:ext>
            </p:extLst>
          </p:nvPr>
        </p:nvGraphicFramePr>
        <p:xfrm>
          <a:off x="1726105" y="4536306"/>
          <a:ext cx="4061398" cy="1137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2" r:id="rId9" imgW="1257300" imgH="431800" progId="Equation.DSMT4">
                  <p:embed/>
                </p:oleObj>
              </mc:Choice>
              <mc:Fallback>
                <p:oleObj r:id="rId9" imgW="12573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6105" y="4536306"/>
                        <a:ext cx="4061398" cy="1137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54" name="Text Box 20"/>
          <p:cNvSpPr txBox="1">
            <a:spLocks noChangeArrowheads="1"/>
          </p:cNvSpPr>
          <p:nvPr/>
        </p:nvSpPr>
        <p:spPr bwMode="auto">
          <a:xfrm>
            <a:off x="942900" y="2101867"/>
            <a:ext cx="148354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2978984" y="3837644"/>
            <a:ext cx="1185179" cy="6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37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45</a:t>
            </a:r>
          </a:p>
        </p:txBody>
      </p:sp>
      <p:graphicFrame>
        <p:nvGraphicFramePr>
          <p:cNvPr id="3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730714"/>
              </p:ext>
            </p:extLst>
          </p:nvPr>
        </p:nvGraphicFramePr>
        <p:xfrm>
          <a:off x="8745312" y="3577748"/>
          <a:ext cx="452908" cy="1175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3" name="Equation" r:id="rId11" imgW="152280" imgH="393480" progId="Equation.DSMT4">
                  <p:embed/>
                </p:oleObj>
              </mc:Choice>
              <mc:Fallback>
                <p:oleObj name="Equation" r:id="rId11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5312" y="3577748"/>
                        <a:ext cx="452908" cy="11750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3015529" y="5646209"/>
            <a:ext cx="1183063" cy="6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37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0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8767338" y="5646209"/>
            <a:ext cx="1043380" cy="6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–6</a:t>
            </a:r>
          </a:p>
        </p:txBody>
      </p:sp>
      <p:grpSp>
        <p:nvGrpSpPr>
          <p:cNvPr id="108559" name="组合 6"/>
          <p:cNvGrpSpPr>
            <a:grpSpLocks/>
          </p:cNvGrpSpPr>
          <p:nvPr/>
        </p:nvGrpSpPr>
        <p:grpSpPr bwMode="auto">
          <a:xfrm>
            <a:off x="4768360" y="1208849"/>
            <a:ext cx="3306650" cy="699934"/>
            <a:chOff x="5060" y="865"/>
            <a:chExt cx="3905" cy="826"/>
          </a:xfrm>
        </p:grpSpPr>
        <p:grpSp>
          <p:nvGrpSpPr>
            <p:cNvPr id="108564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" name="缺角矩形 1"/>
              <p:cNvSpPr/>
              <p:nvPr/>
            </p:nvSpPr>
            <p:spPr>
              <a:xfrm rot="3000000">
                <a:off x="4021379" y="598179"/>
                <a:ext cx="419236" cy="41876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616" y="598178"/>
                <a:ext cx="419236" cy="41876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" name="缺角矩形 2"/>
              <p:cNvSpPr/>
              <p:nvPr/>
            </p:nvSpPr>
            <p:spPr>
              <a:xfrm rot="3000000">
                <a:off x="4935852" y="598179"/>
                <a:ext cx="419236" cy="41876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缺角矩形 3"/>
              <p:cNvSpPr/>
              <p:nvPr/>
            </p:nvSpPr>
            <p:spPr>
              <a:xfrm rot="3000000">
                <a:off x="3564143" y="598178"/>
                <a:ext cx="419236" cy="41876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089" y="598178"/>
                <a:ext cx="419236" cy="41876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8565" name="TextBox 15"/>
            <p:cNvSpPr txBox="1">
              <a:spLocks noChangeArrowheads="1"/>
            </p:cNvSpPr>
            <p:nvPr/>
          </p:nvSpPr>
          <p:spPr bwMode="auto">
            <a:xfrm>
              <a:off x="5060" y="86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437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矩形 2"/>
          <p:cNvSpPr>
            <a:spLocks noChangeArrowheads="1"/>
          </p:cNvSpPr>
          <p:nvPr/>
        </p:nvSpPr>
        <p:spPr bwMode="auto">
          <a:xfrm>
            <a:off x="737003" y="2098321"/>
            <a:ext cx="10840155" cy="21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一个长方体的长、宽都是</a:t>
            </a:r>
            <a:r>
              <a:rPr lang="en-US" altLang="zh-CN" sz="37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，高是</a:t>
            </a:r>
            <a:r>
              <a:rPr lang="en-US" altLang="zh-CN" sz="37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，它的体积和表面积怎样计算？当</a:t>
            </a:r>
            <a:r>
              <a:rPr lang="en-US" altLang="zh-CN" sz="37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=2 cm</a:t>
            </a:r>
            <a:r>
              <a:rPr lang="zh-CN" altLang="en-US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7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=5 cm</a:t>
            </a:r>
            <a:r>
              <a:rPr lang="zh-CN" altLang="en-US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时，它的体积和表面积是多少？</a:t>
            </a:r>
            <a:endParaRPr lang="en-US" altLang="zh-CN" sz="37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94670" y="4343127"/>
            <a:ext cx="9701537" cy="171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700" dirty="0">
                <a:latin typeface="Times New Roman" panose="02020603050405020304" pitchFamily="18" charset="0"/>
                <a:cs typeface="Times New Roman" pitchFamily="18" charset="0"/>
              </a:rPr>
              <a:t>体积</a:t>
            </a:r>
            <a:r>
              <a:rPr lang="en-US" altLang="zh-CN" sz="3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V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</a:t>
            </a:r>
            <a:r>
              <a:rPr lang="en-US" altLang="zh-CN" sz="3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</a:t>
            </a:r>
            <a:r>
              <a:rPr lang="en-US" altLang="zh-CN" sz="3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en-US" altLang="zh-CN" sz="3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b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=2</a:t>
            </a:r>
            <a:r>
              <a:rPr lang="en-US" altLang="zh-CN" sz="3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×5=20 cm</a:t>
            </a:r>
            <a:r>
              <a:rPr lang="en-US" altLang="zh-CN" sz="3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3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3700" dirty="0">
                <a:latin typeface="Times New Roman" panose="02020603050405020304" pitchFamily="18" charset="0"/>
                <a:cs typeface="Times New Roman" pitchFamily="18" charset="0"/>
              </a:rPr>
              <a:t>表面积</a:t>
            </a:r>
            <a:r>
              <a:rPr lang="en-US" altLang="zh-CN" sz="3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S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=2</a:t>
            </a:r>
            <a:r>
              <a:rPr lang="en-US" altLang="zh-CN" sz="3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</a:t>
            </a:r>
            <a:r>
              <a:rPr lang="en-US" altLang="zh-CN" sz="3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+4</a:t>
            </a:r>
            <a:r>
              <a:rPr lang="en-US" altLang="zh-CN" sz="3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ab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=2×2</a:t>
            </a:r>
            <a:r>
              <a:rPr lang="en-US" altLang="zh-CN" sz="3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+4×2×5=48 cm</a:t>
            </a:r>
            <a:r>
              <a:rPr lang="en-US" altLang="zh-CN" sz="3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09572" name="组合 2"/>
          <p:cNvGrpSpPr>
            <a:grpSpLocks/>
          </p:cNvGrpSpPr>
          <p:nvPr/>
        </p:nvGrpSpPr>
        <p:grpSpPr bwMode="auto">
          <a:xfrm>
            <a:off x="4693172" y="1206635"/>
            <a:ext cx="3304532" cy="689767"/>
            <a:chOff x="5060" y="879"/>
            <a:chExt cx="3905" cy="814"/>
          </a:xfrm>
        </p:grpSpPr>
        <p:grpSp>
          <p:nvGrpSpPr>
            <p:cNvPr id="109577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947" y="597210"/>
                <a:ext cx="418644" cy="418922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55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5" y="597210"/>
                <a:ext cx="418644" cy="41892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7" y="597211"/>
                <a:ext cx="418644" cy="41892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9578" name="TextBox 15"/>
            <p:cNvSpPr txBox="1">
              <a:spLocks noChangeArrowheads="1"/>
            </p:cNvSpPr>
            <p:nvPr/>
          </p:nvSpPr>
          <p:spPr bwMode="auto">
            <a:xfrm>
              <a:off x="5060" y="879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867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1510" y="2310264"/>
            <a:ext cx="1297347" cy="2585049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有理数混合运算的顺序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02011" y="1819514"/>
            <a:ext cx="1009518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32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86126" y="1694601"/>
            <a:ext cx="5064394" cy="746354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先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乘方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，再乘除，最后加减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46454" y="3216837"/>
            <a:ext cx="1007402" cy="616093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32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86126" y="3108762"/>
            <a:ext cx="5064394" cy="746354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同级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运算，从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左到右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进行；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" name="左大括号 9"/>
          <p:cNvSpPr>
            <a:spLocks/>
          </p:cNvSpPr>
          <p:nvPr/>
        </p:nvSpPr>
        <p:spPr bwMode="auto">
          <a:xfrm>
            <a:off x="2453862" y="1944426"/>
            <a:ext cx="385183" cy="3251367"/>
          </a:xfrm>
          <a:prstGeom prst="leftBrace">
            <a:avLst>
              <a:gd name="adj1" fmla="val 72124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右箭头 10"/>
          <p:cNvSpPr/>
          <p:nvPr/>
        </p:nvSpPr>
        <p:spPr bwMode="auto">
          <a:xfrm>
            <a:off x="3719466" y="1944426"/>
            <a:ext cx="433860" cy="362033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32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右箭头 11"/>
          <p:cNvSpPr/>
          <p:nvPr/>
        </p:nvSpPr>
        <p:spPr bwMode="auto">
          <a:xfrm>
            <a:off x="3772374" y="3320578"/>
            <a:ext cx="433861" cy="359917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32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712064" y="4521594"/>
            <a:ext cx="1007402" cy="61609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/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32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</a:p>
        </p:txBody>
      </p:sp>
      <p:sp>
        <p:nvSpPr>
          <p:cNvPr id="16" name="右箭头 15"/>
          <p:cNvSpPr/>
          <p:nvPr/>
        </p:nvSpPr>
        <p:spPr bwMode="auto">
          <a:xfrm>
            <a:off x="3831633" y="4649682"/>
            <a:ext cx="433861" cy="359917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32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4786127" y="4173791"/>
            <a:ext cx="6962748" cy="1369602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有括号的，先做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括号内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的运算，按先小括号、再中括号、后大括号的顺序依次进行；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33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10" grpId="0" bldLvl="0" animBg="1"/>
      <p:bldP spid="11" grpId="0" bldLvl="0" animBg="1"/>
      <p:bldP spid="12" grpId="0" bldLvl="0" animBg="1"/>
      <p:bldP spid="14" grpId="0" bldLvl="0"/>
      <p:bldP spid="16" grpId="0" bldLvl="0" animBg="1"/>
      <p:bldP spid="1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09673" y="2644935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2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29363" y="1351738"/>
            <a:ext cx="9958388" cy="3792538"/>
          </a:xfrm>
          <a:prstGeom prst="rect">
            <a:avLst/>
          </a:prstGeom>
        </p:spPr>
        <p:txBody>
          <a:bodyPr lIns="121917" tIns="60958" rIns="121917" bIns="60958" anchor="b"/>
          <a:lstStyle/>
          <a:p>
            <a:pPr marL="0" indent="0" defTabSz="1219170" eaLnBrk="1" hangingPunct="1">
              <a:lnSpc>
                <a:spcPct val="150000"/>
              </a:lnSpc>
              <a:buNone/>
              <a:defRPr/>
            </a:pPr>
            <a:r>
              <a:rPr lang="en-US" altLang="zh-CN" sz="3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【</a:t>
            </a:r>
            <a:r>
              <a:rPr lang="zh-CN" altLang="en-US" sz="3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思考</a:t>
            </a:r>
            <a:r>
              <a:rPr lang="en-US" altLang="zh-CN" sz="3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】</a:t>
            </a:r>
          </a:p>
          <a:p>
            <a:pPr marL="0" indent="0" defTabSz="1219170" eaLnBrk="1" hangingPunct="1">
              <a:lnSpc>
                <a:spcPct val="150000"/>
              </a:lnSpc>
              <a:buNone/>
              <a:defRPr/>
            </a:pPr>
            <a:r>
              <a:rPr lang="zh-CN" altLang="en-US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）我们学习了哪些运算？</a:t>
            </a:r>
            <a:endParaRPr lang="en-US" altLang="zh-CN" sz="3700" b="1" dirty="0"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1199970" indent="-1199970" defTabSz="1219170" eaLnBrk="1" hangingPunct="1">
              <a:lnSpc>
                <a:spcPct val="150000"/>
              </a:lnSpc>
              <a:buNone/>
              <a:defRPr/>
            </a:pPr>
            <a:r>
              <a:rPr lang="zh-CN" altLang="en-US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）在</a:t>
            </a:r>
            <a:r>
              <a:rPr lang="en-US" altLang="zh-CN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2+3</a:t>
            </a:r>
            <a:r>
              <a:rPr lang="en-US" altLang="zh-CN" sz="3700" b="1" baseline="30000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2</a:t>
            </a:r>
            <a:r>
              <a:rPr lang="en-US" altLang="zh-CN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×(–6)</a:t>
            </a:r>
            <a:r>
              <a:rPr lang="zh-CN" altLang="en-US" sz="37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这个式子中，存在着哪些运算？这些运算如何进行呢？</a:t>
            </a:r>
            <a:endParaRPr lang="en-US" altLang="zh-CN" sz="3700" b="1" dirty="0"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3144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Text Box 3"/>
          <p:cNvSpPr txBox="1">
            <a:spLocks noChangeArrowheads="1"/>
          </p:cNvSpPr>
          <p:nvPr/>
        </p:nvSpPr>
        <p:spPr bwMode="auto">
          <a:xfrm>
            <a:off x="925085" y="2066884"/>
            <a:ext cx="10872138" cy="172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45720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700" b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某公园里花坛的花朵枯萎了，现在需要重新栽种，我们一起去看看有什么数学问题吧！</a:t>
            </a:r>
          </a:p>
        </p:txBody>
      </p:sp>
      <p:sp>
        <p:nvSpPr>
          <p:cNvPr id="94213" name="文本框 6151"/>
          <p:cNvSpPr txBox="1">
            <a:spLocks noChangeArrowheads="1"/>
          </p:cNvSpPr>
          <p:nvPr/>
        </p:nvSpPr>
        <p:spPr bwMode="auto">
          <a:xfrm>
            <a:off x="5705985" y="1379035"/>
            <a:ext cx="354198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有理数的混合运算</a:t>
            </a:r>
          </a:p>
        </p:txBody>
      </p:sp>
      <p:grpSp>
        <p:nvGrpSpPr>
          <p:cNvPr id="94214" name="组合 4"/>
          <p:cNvGrpSpPr>
            <a:grpSpLocks/>
          </p:cNvGrpSpPr>
          <p:nvPr/>
        </p:nvGrpSpPr>
        <p:grpSpPr bwMode="auto">
          <a:xfrm>
            <a:off x="3384706" y="1455253"/>
            <a:ext cx="2247607" cy="531407"/>
            <a:chOff x="3485" y="1168"/>
            <a:chExt cx="2654" cy="644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654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220" name="矩形 1"/>
            <p:cNvSpPr>
              <a:spLocks noChangeArrowheads="1"/>
            </p:cNvSpPr>
            <p:nvPr/>
          </p:nvSpPr>
          <p:spPr bwMode="auto">
            <a:xfrm>
              <a:off x="3759" y="1203"/>
              <a:ext cx="2108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srgbClr val="FFFF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 dirty="0">
                  <a:solidFill>
                    <a:srgbClr val="FFFF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</a:t>
              </a:r>
              <a:endParaRPr lang="zh-CN" altLang="en-US" sz="3200" dirty="0">
                <a:solidFill>
                  <a:srgbClr val="FFFF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pic>
        <p:nvPicPr>
          <p:cNvPr id="13" name="Picture 2" descr="C]Q(YI`7{GBB@U$PV8`VE5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12" y="3790109"/>
            <a:ext cx="4452284" cy="252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1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]Q(YI`7{GBB@U$PV8`VE5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331" y="3152962"/>
            <a:ext cx="5136481" cy="291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936308" y="3354090"/>
            <a:ext cx="3024322" cy="2515182"/>
            <a:chOff x="0" y="0"/>
            <a:chExt cx="1905" cy="1584"/>
          </a:xfrm>
        </p:grpSpPr>
        <p:sp>
          <p:nvSpPr>
            <p:cNvPr id="95248" name="Oval 12"/>
            <p:cNvSpPr>
              <a:spLocks noChangeArrowheads="1"/>
            </p:cNvSpPr>
            <p:nvPr/>
          </p:nvSpPr>
          <p:spPr bwMode="auto">
            <a:xfrm>
              <a:off x="0" y="0"/>
              <a:ext cx="1584" cy="1584"/>
            </a:xfrm>
            <a:prstGeom prst="ellipse">
              <a:avLst/>
            </a:prstGeom>
            <a:solidFill>
              <a:srgbClr val="9FFFE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49" name="Rectangle 13"/>
            <p:cNvSpPr>
              <a:spLocks noChangeArrowheads="1"/>
            </p:cNvSpPr>
            <p:nvPr/>
          </p:nvSpPr>
          <p:spPr bwMode="auto">
            <a:xfrm>
              <a:off x="624" y="624"/>
              <a:ext cx="33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50" name="Line 14"/>
            <p:cNvSpPr>
              <a:spLocks noChangeShapeType="1"/>
            </p:cNvSpPr>
            <p:nvPr/>
          </p:nvSpPr>
          <p:spPr bwMode="auto">
            <a:xfrm>
              <a:off x="624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51" name="Line 15"/>
            <p:cNvSpPr>
              <a:spLocks noChangeShapeType="1"/>
            </p:cNvSpPr>
            <p:nvPr/>
          </p:nvSpPr>
          <p:spPr bwMode="auto">
            <a:xfrm>
              <a:off x="96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52" name="Line 16"/>
            <p:cNvSpPr>
              <a:spLocks noChangeShapeType="1"/>
            </p:cNvSpPr>
            <p:nvPr/>
          </p:nvSpPr>
          <p:spPr bwMode="auto">
            <a:xfrm>
              <a:off x="432" y="100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53" name="Line 17"/>
            <p:cNvSpPr>
              <a:spLocks noChangeShapeType="1"/>
            </p:cNvSpPr>
            <p:nvPr/>
          </p:nvSpPr>
          <p:spPr bwMode="auto">
            <a:xfrm flipH="1">
              <a:off x="960" y="100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254" name="Rectangle 18"/>
            <p:cNvSpPr>
              <a:spLocks noChangeArrowheads="1"/>
            </p:cNvSpPr>
            <p:nvPr/>
          </p:nvSpPr>
          <p:spPr bwMode="auto">
            <a:xfrm>
              <a:off x="624" y="984"/>
              <a:ext cx="86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1m</a:t>
              </a:r>
            </a:p>
          </p:txBody>
        </p:sp>
        <p:sp>
          <p:nvSpPr>
            <p:cNvPr id="95255" name="Rectangle 19"/>
            <p:cNvSpPr>
              <a:spLocks noChangeArrowheads="1"/>
            </p:cNvSpPr>
            <p:nvPr/>
          </p:nvSpPr>
          <p:spPr bwMode="auto">
            <a:xfrm>
              <a:off x="1041" y="624"/>
              <a:ext cx="86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3m</a:t>
              </a:r>
            </a:p>
          </p:txBody>
        </p:sp>
        <p:sp>
          <p:nvSpPr>
            <p:cNvPr id="95256" name="Line 20"/>
            <p:cNvSpPr>
              <a:spLocks noChangeShapeType="1"/>
            </p:cNvSpPr>
            <p:nvPr/>
          </p:nvSpPr>
          <p:spPr bwMode="auto">
            <a:xfrm>
              <a:off x="816" y="81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66660" y="1394356"/>
            <a:ext cx="11282086" cy="142044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圆形花坛的半径为</a:t>
            </a:r>
            <a:r>
              <a:rPr lang="en-US" altLang="zh-CN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3m</a:t>
            </a:r>
            <a:r>
              <a:rPr lang="zh-CN" altLang="en-US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，中间雕塑的底面是边长为</a:t>
            </a:r>
            <a:r>
              <a:rPr lang="en-US" altLang="zh-CN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1m</a:t>
            </a:r>
            <a:r>
              <a:rPr lang="zh-CN" altLang="en-US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的正方形。请同学们估计一下若每平方米种</a:t>
            </a:r>
            <a:r>
              <a:rPr lang="en-US" altLang="zh-CN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9</a:t>
            </a:r>
            <a:r>
              <a:rPr lang="zh-CN" altLang="en-US" sz="30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株花，我要买几株花呀？</a:t>
            </a:r>
          </a:p>
        </p:txBody>
      </p:sp>
    </p:spTree>
    <p:extLst>
      <p:ext uri="{BB962C8B-B14F-4D97-AF65-F5344CB8AC3E}">
        <p14:creationId xmlns:p14="http://schemas.microsoft.com/office/powerpoint/2010/main" val="391206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6490972" y="3158799"/>
            <a:ext cx="9142810" cy="1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solidFill>
                <a:srgbClr val="000000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17562" y="5594702"/>
            <a:ext cx="102157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32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上式含有哪几种运算？先算什么？后算什么？</a:t>
            </a:r>
          </a:p>
        </p:txBody>
      </p:sp>
      <p:sp>
        <p:nvSpPr>
          <p:cNvPr id="96260" name="Text Box 7"/>
          <p:cNvSpPr txBox="1">
            <a:spLocks noChangeArrowheads="1"/>
          </p:cNvSpPr>
          <p:nvPr/>
        </p:nvSpPr>
        <p:spPr bwMode="auto">
          <a:xfrm>
            <a:off x="7379856" y="5259018"/>
            <a:ext cx="246280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9626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102166"/>
              </p:ext>
            </p:extLst>
          </p:nvPr>
        </p:nvGraphicFramePr>
        <p:xfrm>
          <a:off x="3030672" y="2527885"/>
          <a:ext cx="3743897" cy="832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3" imgW="990360" imgH="228600" progId="Equation.DSMT4">
                  <p:embed/>
                </p:oleObj>
              </mc:Choice>
              <mc:Fallback>
                <p:oleObj name="Equation" r:id="rId3" imgW="990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672" y="2527885"/>
                        <a:ext cx="3743897" cy="8320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931192" y="3141861"/>
            <a:ext cx="4196804" cy="549904"/>
            <a:chOff x="3152" y="2840"/>
            <a:chExt cx="2644" cy="346"/>
          </a:xfrm>
        </p:grpSpPr>
        <p:sp>
          <p:nvSpPr>
            <p:cNvPr id="96282" name="Line 26"/>
            <p:cNvSpPr>
              <a:spLocks noChangeShapeType="1"/>
            </p:cNvSpPr>
            <p:nvPr/>
          </p:nvSpPr>
          <p:spPr bwMode="auto">
            <a:xfrm>
              <a:off x="3152" y="2840"/>
              <a:ext cx="0" cy="1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83" name="Line 27"/>
            <p:cNvSpPr>
              <a:spLocks noChangeShapeType="1"/>
            </p:cNvSpPr>
            <p:nvPr/>
          </p:nvSpPr>
          <p:spPr bwMode="auto">
            <a:xfrm>
              <a:off x="3152" y="3022"/>
              <a:ext cx="159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84" name="Text Box 28"/>
            <p:cNvSpPr txBox="1">
              <a:spLocks noChangeArrowheads="1"/>
            </p:cNvSpPr>
            <p:nvPr/>
          </p:nvSpPr>
          <p:spPr bwMode="auto">
            <a:xfrm>
              <a:off x="4745" y="2857"/>
              <a:ext cx="1051" cy="32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加减运算</a:t>
              </a:r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4251542" y="3169379"/>
            <a:ext cx="5139978" cy="1520709"/>
            <a:chOff x="2922" y="2712"/>
            <a:chExt cx="3063" cy="812"/>
          </a:xfrm>
        </p:grpSpPr>
        <p:sp>
          <p:nvSpPr>
            <p:cNvPr id="96279" name="Line 30"/>
            <p:cNvSpPr>
              <a:spLocks noChangeShapeType="1"/>
            </p:cNvSpPr>
            <p:nvPr/>
          </p:nvSpPr>
          <p:spPr bwMode="auto">
            <a:xfrm>
              <a:off x="2925" y="2712"/>
              <a:ext cx="0" cy="6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80" name="Line 31"/>
            <p:cNvSpPr>
              <a:spLocks noChangeShapeType="1"/>
            </p:cNvSpPr>
            <p:nvPr/>
          </p:nvSpPr>
          <p:spPr bwMode="auto">
            <a:xfrm>
              <a:off x="2922" y="3396"/>
              <a:ext cx="1807" cy="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81" name="Text Box 32"/>
            <p:cNvSpPr txBox="1">
              <a:spLocks noChangeArrowheads="1"/>
            </p:cNvSpPr>
            <p:nvPr/>
          </p:nvSpPr>
          <p:spPr bwMode="auto">
            <a:xfrm>
              <a:off x="4729" y="3245"/>
              <a:ext cx="1256" cy="27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乘方运算</a:t>
              </a:r>
            </a:p>
          </p:txBody>
        </p:sp>
      </p:grp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5290979" y="3637275"/>
            <a:ext cx="1798932" cy="431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第一级运算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514793" y="4537067"/>
            <a:ext cx="2361363" cy="55412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第三级运算</a:t>
            </a:r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3938605" y="2072698"/>
            <a:ext cx="4761880" cy="603389"/>
            <a:chOff x="2154" y="1146"/>
            <a:chExt cx="3000" cy="379"/>
          </a:xfrm>
        </p:grpSpPr>
        <p:sp>
          <p:nvSpPr>
            <p:cNvPr id="96273" name="Line 13"/>
            <p:cNvSpPr>
              <a:spLocks noChangeShapeType="1"/>
            </p:cNvSpPr>
            <p:nvPr/>
          </p:nvSpPr>
          <p:spPr bwMode="auto">
            <a:xfrm>
              <a:off x="2442" y="1298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74" name="Line 43"/>
            <p:cNvSpPr>
              <a:spLocks noChangeShapeType="1"/>
            </p:cNvSpPr>
            <p:nvPr/>
          </p:nvSpPr>
          <p:spPr bwMode="auto">
            <a:xfrm flipH="1">
              <a:off x="3509" y="1394"/>
              <a:ext cx="0" cy="13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75" name="Line 44"/>
            <p:cNvSpPr>
              <a:spLocks noChangeShapeType="1"/>
            </p:cNvSpPr>
            <p:nvPr/>
          </p:nvSpPr>
          <p:spPr bwMode="auto">
            <a:xfrm flipH="1">
              <a:off x="2154" y="1406"/>
              <a:ext cx="0" cy="11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76" name="Line 45"/>
            <p:cNvSpPr>
              <a:spLocks noChangeShapeType="1"/>
            </p:cNvSpPr>
            <p:nvPr/>
          </p:nvSpPr>
          <p:spPr bwMode="auto">
            <a:xfrm flipV="1">
              <a:off x="2154" y="1389"/>
              <a:ext cx="1355" cy="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77" name="Line 46"/>
            <p:cNvSpPr>
              <a:spLocks noChangeShapeType="1"/>
            </p:cNvSpPr>
            <p:nvPr/>
          </p:nvSpPr>
          <p:spPr bwMode="auto">
            <a:xfrm flipV="1">
              <a:off x="2442" y="1298"/>
              <a:ext cx="165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278" name="Text Box 47"/>
            <p:cNvSpPr txBox="1">
              <a:spLocks noChangeArrowheads="1"/>
            </p:cNvSpPr>
            <p:nvPr/>
          </p:nvSpPr>
          <p:spPr bwMode="auto">
            <a:xfrm>
              <a:off x="4102" y="1146"/>
              <a:ext cx="1052" cy="32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69999"/>
                  </a:solidFill>
                  <a:latin typeface="黑体" pitchFamily="49" charset="-122"/>
                  <a:ea typeface="黑体" pitchFamily="49" charset="-122"/>
                </a:rPr>
                <a:t>乘除运算</a:t>
              </a:r>
            </a:p>
          </p:txBody>
        </p:sp>
      </p:grpSp>
      <p:sp>
        <p:nvSpPr>
          <p:cNvPr id="5168" name="Rectangle 48"/>
          <p:cNvSpPr>
            <a:spLocks noChangeArrowheads="1"/>
          </p:cNvSpPr>
          <p:nvPr/>
        </p:nvSpPr>
        <p:spPr bwMode="auto">
          <a:xfrm>
            <a:off x="4700506" y="1496831"/>
            <a:ext cx="2016920" cy="431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第二级运算</a:t>
            </a:r>
          </a:p>
        </p:txBody>
      </p:sp>
    </p:spTree>
    <p:extLst>
      <p:ext uri="{BB962C8B-B14F-4D97-AF65-F5344CB8AC3E}">
        <p14:creationId xmlns:p14="http://schemas.microsoft.com/office/powerpoint/2010/main" val="33493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3" grpId="0" bldLvl="0" animBg="1"/>
      <p:bldP spid="5155" grpId="0" bldLvl="0" animBg="1"/>
      <p:bldP spid="516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22570" y="2174738"/>
            <a:ext cx="9273549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做有理数的混合运算时，应注意以下运算顺序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endParaRPr lang="zh-CN" altLang="zh-CN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41995" y="3108602"/>
            <a:ext cx="8972192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先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乘方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，再乘除，最后加减；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同级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运算，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从左到右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进行；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有括号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，先做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括号内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的运算，按小括号、中括号、大括号依次进行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50548" y="1238953"/>
            <a:ext cx="10666610" cy="5047547"/>
            <a:chOff x="552450" y="466725"/>
            <a:chExt cx="8286750" cy="3784783"/>
          </a:xfrm>
        </p:grpSpPr>
        <p:sp>
          <p:nvSpPr>
            <p:cNvPr id="13" name="剪去同侧角的矩形 12"/>
            <p:cNvSpPr/>
            <p:nvPr/>
          </p:nvSpPr>
          <p:spPr>
            <a:xfrm>
              <a:off x="552450" y="790575"/>
              <a:ext cx="8286750" cy="3460933"/>
            </a:xfrm>
            <a:prstGeom prst="snip2SameRect">
              <a:avLst/>
            </a:prstGeom>
            <a:grpFill/>
            <a:ln>
              <a:solidFill>
                <a:srgbClr val="00808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381756" y="466725"/>
              <a:ext cx="2440363" cy="647699"/>
              <a:chOff x="3165654" y="248416"/>
              <a:chExt cx="2440363" cy="6476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3377167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1" hangingPunct="1">
                  <a:defRPr/>
                </a:pPr>
                <a:r>
                  <a:rPr kumimoji="0" lang="zh-CN" altLang="en-US" sz="3200" kern="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 归纳总结</a:t>
                </a: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/>
            </p:blipFill>
            <p:spPr>
              <a:xfrm>
                <a:off x="3165654" y="248416"/>
                <a:ext cx="687763" cy="647699"/>
              </a:xfrm>
              <a:prstGeom prst="round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3869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3"/>
          <p:cNvSpPr txBox="1">
            <a:spLocks noChangeArrowheads="1"/>
          </p:cNvSpPr>
          <p:nvPr/>
        </p:nvSpPr>
        <p:spPr bwMode="auto">
          <a:xfrm>
            <a:off x="1687892" y="2297506"/>
            <a:ext cx="2799985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14066" y="3159188"/>
            <a:ext cx="7638726" cy="146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2×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(–3)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–4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(–3)+15;   </a:t>
            </a:r>
            <a:endParaRPr lang="en-US" altLang="zh-CN" dirty="0" smtClean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宋体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(–2)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+(–3)×[(–4)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+2]–(–3)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÷(–2).</a:t>
            </a:r>
            <a:endParaRPr lang="en-US" altLang="zh-CN" baseline="300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宋体" pitchFamily="2" charset="-122"/>
            </a:endParaRPr>
          </a:p>
        </p:txBody>
      </p:sp>
      <p:grpSp>
        <p:nvGrpSpPr>
          <p:cNvPr id="98315" name="组合 6"/>
          <p:cNvGrpSpPr>
            <a:grpSpLocks/>
          </p:cNvGrpSpPr>
          <p:nvPr/>
        </p:nvGrpSpPr>
        <p:grpSpPr bwMode="auto">
          <a:xfrm>
            <a:off x="3267778" y="1336596"/>
            <a:ext cx="2478295" cy="630942"/>
            <a:chOff x="427462" y="558483"/>
            <a:chExt cx="1858351" cy="473402"/>
          </a:xfrm>
        </p:grpSpPr>
        <p:grpSp>
          <p:nvGrpSpPr>
            <p:cNvPr id="98321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567652" y="-557354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98322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8316" name="文本框 14"/>
          <p:cNvSpPr txBox="1">
            <a:spLocks noChangeArrowheads="1"/>
          </p:cNvSpPr>
          <p:nvPr/>
        </p:nvSpPr>
        <p:spPr bwMode="auto">
          <a:xfrm>
            <a:off x="5957711" y="1381055"/>
            <a:ext cx="5062408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有理数的混合运算</a:t>
            </a:r>
          </a:p>
        </p:txBody>
      </p:sp>
    </p:spTree>
    <p:extLst>
      <p:ext uri="{BB962C8B-B14F-4D97-AF65-F5344CB8AC3E}">
        <p14:creationId xmlns:p14="http://schemas.microsoft.com/office/powerpoint/2010/main" val="111332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46277" y="1839735"/>
            <a:ext cx="11666818" cy="79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2×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(–3)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–4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(–3)+15;   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(–2)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+(–3)×[(–4)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+2]–(–3)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÷(–2).</a:t>
            </a:r>
            <a:endParaRPr lang="en-US" altLang="zh-CN" baseline="300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宋体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9456" y="2893023"/>
            <a:ext cx="6234888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原式</a:t>
            </a:r>
            <a:r>
              <a:rPr lang="en-US" altLang="zh-CN" sz="2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=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2×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(–27)–(–12)+15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75645" y="3884129"/>
            <a:ext cx="2914271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= –54+12+15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986227" y="4970230"/>
            <a:ext cx="2429617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= –27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800944" y="3794704"/>
            <a:ext cx="3695219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= –8+(–3)×18–(–4.5)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188429" y="2893020"/>
            <a:ext cx="614388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）原式</a:t>
            </a: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=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 –8+(–3)×(16+2)–9÷(–2)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800945" y="4659788"/>
            <a:ext cx="3695219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= –8–54+4.5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800945" y="5449489"/>
            <a:ext cx="3695219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= –57.5</a:t>
            </a:r>
          </a:p>
        </p:txBody>
      </p:sp>
    </p:spTree>
    <p:extLst>
      <p:ext uri="{BB962C8B-B14F-4D97-AF65-F5344CB8AC3E}">
        <p14:creationId xmlns:p14="http://schemas.microsoft.com/office/powerpoint/2010/main" val="424451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2638</TotalTime>
  <Words>963</Words>
  <Application>Microsoft Office PowerPoint</Application>
  <PresentationFormat>自定义</PresentationFormat>
  <Paragraphs>135</Paragraphs>
  <Slides>24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2_自定义设计方案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58</cp:revision>
  <cp:lastPrinted>2001-09-13T10:59:37Z</cp:lastPrinted>
  <dcterms:created xsi:type="dcterms:W3CDTF">2001-09-13T10:49:27Z</dcterms:created>
  <dcterms:modified xsi:type="dcterms:W3CDTF">2024-08-21T07:32:48Z</dcterms:modified>
</cp:coreProperties>
</file>